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I’ll give a quick overview of why I’m excited about COGs, followed by applications I’ve built with COGs, followed by more in depth details about working with COGs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d80341a3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d80341a3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d80341a3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d80341a3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d80341a3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d80341a3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Eagle Creek Fire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d80341a3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d80341a3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d80341a3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d80341a3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this point, I’ve explained the </a:t>
            </a:r>
            <a:r>
              <a:rPr b="1" lang="en"/>
              <a:t>what</a:t>
            </a:r>
            <a:r>
              <a:rPr lang="en"/>
              <a:t> and the </a:t>
            </a:r>
            <a:r>
              <a:rPr b="1" lang="en"/>
              <a:t>how</a:t>
            </a:r>
            <a:r>
              <a:rPr lang="en"/>
              <a:t>, but not the </a:t>
            </a:r>
            <a:r>
              <a:rPr b="1" lang="en"/>
              <a:t>why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Client = offload compute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d80341a3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d80341a3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know for your own projects with COG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c0354ac9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c0354ac9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c0354ac9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c0354ac9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c0354ac9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c0354ac9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c0354ac9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c0354ac9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COG enables democratization of satellite data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c0354ac9c_0_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c0354ac9c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Browser is ubiquitous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contributions: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Dynamic tiling of </a:t>
            </a:r>
            <a:r>
              <a:rPr lang="en"/>
              <a:t>Mosaic. Most existing viewers are single-scene. Mosaic=seamless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WebGL: Bringing raw data into WebGL in the browser for performance.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Request COG directly from JS? Ok to visualize one image; too slow for collections of images; reprojection difficult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c0354ac9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c0354ac9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c0354ac9c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c0354ac9c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use COG; I currently use AWS Terrain Tiles, an open dataset on AWS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c0354ac9c_0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c0354ac9c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d80341a3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d80341a3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c0354ac9c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c0354ac9c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c0354ac9c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c0354ac9c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landsat works and why it’s special, something that hasn’t been done before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c0354ac9c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c0354ac9c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hyperlink" Target="https://landsat8.earth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hyperlink" Target="https://github.com/kylebarron/deck.gl-raster" TargetMode="External"/><Relationship Id="rId6" Type="http://schemas.openxmlformats.org/officeDocument/2006/relationships/hyperlink" Target="https://landsat8.eart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hyperlink" Target="https://github.com/developmentseed/mosaicjson-spec" TargetMode="External"/><Relationship Id="rId6" Type="http://schemas.openxmlformats.org/officeDocument/2006/relationships/hyperlink" Target="https://medium.com/devseed/cog-talk-part-2-mosaics-bbbf474e66df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cogeo.org/" TargetMode="External"/><Relationship Id="rId4" Type="http://schemas.openxmlformats.org/officeDocument/2006/relationships/hyperlink" Target="https://medium.com/devseed/cog-talk-part-1-whats-new-941facbcd3d1" TargetMode="External"/><Relationship Id="rId5" Type="http://schemas.openxmlformats.org/officeDocument/2006/relationships/hyperlink" Target="https://kylebarron.dev/blog" TargetMode="External"/><Relationship Id="rId6" Type="http://schemas.openxmlformats.org/officeDocument/2006/relationships/hyperlink" Target="https://twitter.com/kylebarron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s://github.com/kylebarron/usgs-topo-tiler" TargetMode="External"/><Relationship Id="rId5" Type="http://schemas.openxmlformats.org/officeDocument/2006/relationships/hyperlink" Target="https://github.com/kylebarron/usgs-topo-mosaic" TargetMode="External"/><Relationship Id="rId6" Type="http://schemas.openxmlformats.org/officeDocument/2006/relationships/image" Target="../media/image1.png"/><Relationship Id="rId7" Type="http://schemas.openxmlformats.org/officeDocument/2006/relationships/hyperlink" Target="https://kylebarron.dev/usgs-topo-mosaic" TargetMode="External"/><Relationship Id="rId8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kylebarron/dem-tiler" TargetMode="External"/><Relationship Id="rId4" Type="http://schemas.openxmlformats.org/officeDocument/2006/relationships/hyperlink" Target="https://github.com/kylebarron/dem-tiler" TargetMode="External"/><Relationship Id="rId9" Type="http://schemas.openxmlformats.org/officeDocument/2006/relationships/image" Target="../media/image8.gif"/><Relationship Id="rId5" Type="http://schemas.openxmlformats.org/officeDocument/2006/relationships/hyperlink" Target="https://github.com/kylebarron/pymartini" TargetMode="External"/><Relationship Id="rId6" Type="http://schemas.openxmlformats.org/officeDocument/2006/relationships/hyperlink" Target="https://github.com/kylebarron/quantized-mesh-encoder" TargetMode="External"/><Relationship Id="rId7" Type="http://schemas.openxmlformats.org/officeDocument/2006/relationships/image" Target="../media/image1.png"/><Relationship Id="rId8" Type="http://schemas.openxmlformats.org/officeDocument/2006/relationships/hyperlink" Target="https://kylebarron.dev/quantized-mesh-encoder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github.com/kylebarron/naip-cogeo-mosaic" TargetMode="External"/><Relationship Id="rId5" Type="http://schemas.openxmlformats.org/officeDocument/2006/relationships/hyperlink" Target="https://kylebarron.dev/naip-cogeo-mosaic" TargetMode="External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hyperlink" Target="https://github.com/kylebarron/landsat8.earth" TargetMode="External"/><Relationship Id="rId5" Type="http://schemas.openxmlformats.org/officeDocument/2006/relationships/hyperlink" Target="https://github.com/kylebarron/landsat-cogeo-mosaic" TargetMode="External"/><Relationship Id="rId6" Type="http://schemas.openxmlformats.org/officeDocument/2006/relationships/hyperlink" Target="https://github.com/kylebarron/landsat-mosaic-tiler" TargetMode="External"/><Relationship Id="rId7" Type="http://schemas.openxmlformats.org/officeDocument/2006/relationships/hyperlink" Target="https://landsat8.earth" TargetMode="External"/><Relationship Id="rId8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38741"/>
            <a:ext cx="9144002" cy="349041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0"/>
            <a:ext cx="8520600" cy="120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Leveraging Cloud-Optimized GeoTIFFs to Enable New Methods in Web Mapping</a:t>
            </a:r>
            <a:endParaRPr sz="32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0" y="4650700"/>
            <a:ext cx="3078300" cy="5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Kyle Barro</a:t>
            </a:r>
            <a:r>
              <a:rPr lang="en" sz="2600"/>
              <a:t>n</a:t>
            </a:r>
            <a:endParaRPr sz="26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7750" y="4650775"/>
            <a:ext cx="2114550" cy="5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488" y="0"/>
            <a:ext cx="44815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Landsat: False Color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Any band combination possible client-side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Server request only needed for new bands</a:t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327100" y="4568875"/>
            <a:ext cx="3999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False-color Infrared of the Nile River Delta from  </a:t>
            </a:r>
            <a:r>
              <a:rPr lang="en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https://landsat8.earth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1472625" y="4068000"/>
            <a:ext cx="39999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Landsat: Spectral Index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Spectral indices computed client side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Vegetation Indices (NDVI, EVI, etc)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Moisture Index (NDMI)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Burn index (NBR)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Extensible for new algorithms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Apply colormap on GPU: no server round trip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1472625" y="4068000"/>
            <a:ext cx="39999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488" y="0"/>
            <a:ext cx="448152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800" y="4654225"/>
            <a:ext cx="352800" cy="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465600" y="4605600"/>
            <a:ext cx="41970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https://github.com/kylebarron/deck.gl-raster</a:t>
            </a:r>
            <a:r>
              <a:rPr lang="en" sz="900"/>
              <a:t> (client-side raster processing)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NDVI of the Nile River Delta from  </a:t>
            </a:r>
            <a:r>
              <a:rPr lang="en" sz="1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https://landsat8.earth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8425"/>
            <a:ext cx="4449549" cy="325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4450" y="1548425"/>
            <a:ext cx="4449549" cy="325007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-25" y="4798500"/>
            <a:ext cx="4449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 False-Color Forest Burn: Summer 2017</a:t>
            </a:r>
            <a:endParaRPr/>
          </a:p>
        </p:txBody>
      </p:sp>
      <p:sp>
        <p:nvSpPr>
          <p:cNvPr id="150" name="Google Shape;150;p24"/>
          <p:cNvSpPr txBox="1"/>
          <p:nvPr/>
        </p:nvSpPr>
        <p:spPr>
          <a:xfrm>
            <a:off x="4694425" y="4798500"/>
            <a:ext cx="4449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 False-Color Forest Burn: Fall 2017</a:t>
            </a:r>
            <a:endParaRPr/>
          </a:p>
        </p:txBody>
      </p:sp>
      <p:sp>
        <p:nvSpPr>
          <p:cNvPr id="151" name="Google Shape;151;p24"/>
          <p:cNvSpPr txBox="1"/>
          <p:nvPr/>
        </p:nvSpPr>
        <p:spPr>
          <a:xfrm>
            <a:off x="311700" y="1203425"/>
            <a:ext cx="45129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 pregenerated data = flexibility in image selection</a:t>
            </a:r>
            <a:endParaRPr sz="1100"/>
          </a:p>
        </p:txBody>
      </p:sp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Landsat: Image Flexibility</a:t>
            </a:r>
            <a:endParaRPr/>
          </a:p>
        </p:txBody>
      </p:sp>
      <p:sp>
        <p:nvSpPr>
          <p:cNvPr id="153" name="Google Shape;153;p24"/>
          <p:cNvSpPr txBox="1"/>
          <p:nvPr/>
        </p:nvSpPr>
        <p:spPr>
          <a:xfrm>
            <a:off x="4631100" y="1203425"/>
            <a:ext cx="45129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Eagle Creek Fire, Late-summer 2017</a:t>
            </a: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Landsat: Terrain + Spectral Index</a:t>
            </a: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17973"/>
            <a:ext cx="9144002" cy="335715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/>
          <p:nvPr/>
        </p:nvSpPr>
        <p:spPr>
          <a:xfrm>
            <a:off x="0" y="4775125"/>
            <a:ext cx="37593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3D Landsat NDVI of the Grand Canyon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these projects?</a:t>
            </a:r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Unemployed: learning skills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How to cheaply get experience?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Compute on satellite data = $$$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Public access to COGs democratizes access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All demos fully self-hosted</a:t>
            </a:r>
            <a:endParaRPr sz="1600"/>
          </a:p>
        </p:txBody>
      </p:sp>
      <p:sp>
        <p:nvSpPr>
          <p:cNvPr id="167" name="Google Shape;167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Advice for COG + Mosaics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Selection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MosaicJSON: spatial index defining source images for mercator tile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/>
              <a:t>- </a:t>
            </a:r>
            <a:r>
              <a:rPr lang="en" sz="1300"/>
              <a:t>NAIP, Elevation: </a:t>
            </a:r>
            <a:r>
              <a:rPr b="1" lang="en" sz="1300"/>
              <a:t>Easy</a:t>
            </a:r>
            <a:r>
              <a:rPr lang="en" sz="1300"/>
              <a:t>: non-overlapping, cloudless images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/>
              <a:t>- Landsat: </a:t>
            </a:r>
            <a:r>
              <a:rPr b="1" lang="en" sz="1300"/>
              <a:t>Hard</a:t>
            </a:r>
            <a:r>
              <a:rPr lang="en" sz="1300"/>
              <a:t>: cloud cover, seasonality, not aligned with Web Mercator grid, overlap between images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- </a:t>
            </a:r>
            <a:r>
              <a:rPr lang="en" sz="1300"/>
              <a:t>Historical Maps: </a:t>
            </a:r>
            <a:r>
              <a:rPr b="1" lang="en" sz="1300"/>
              <a:t>Hard</a:t>
            </a:r>
            <a:r>
              <a:rPr lang="en" sz="1300"/>
              <a:t>: overlapping resolutions/scales; temporal variation</a:t>
            </a:r>
            <a:endParaRPr sz="1300"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750" y="747900"/>
            <a:ext cx="3145095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6111150" y="4706675"/>
            <a:ext cx="25797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Image Credit: Vincent Sarago</a:t>
            </a:r>
            <a:endParaRPr sz="900"/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75" y="4654225"/>
            <a:ext cx="352800" cy="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555850" y="4414950"/>
            <a:ext cx="41067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https://github.com/developmentseed/mosaicjson-spec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COG Talk -- Mosaics: </a:t>
            </a:r>
            <a:r>
              <a:rPr lang="en" sz="900" u="sng">
                <a:solidFill>
                  <a:schemeClr val="hlink"/>
                </a:solidFill>
                <a:hlinkClick r:id="rId6"/>
              </a:rPr>
              <a:t>https://medium.com/devseed/cog-talk-part-2-mosaics-bbbf474e66df</a:t>
            </a:r>
            <a:endParaRPr sz="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152475"/>
            <a:ext cx="417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Mosaic composition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Parallelize bands; client-side image manipulation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Locate server near data (same AWS region)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256-pixel image tiles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Caching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Bigger server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Average Latency: 250ms (terrain mesh) to 1s (Landsat)</a:t>
            </a:r>
            <a:endParaRPr/>
          </a:p>
        </p:txBody>
      </p:sp>
      <p:sp>
        <p:nvSpPr>
          <p:cNvPr id="189" name="Google Shape;189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488" y="0"/>
            <a:ext cx="44815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 txBox="1"/>
          <p:nvPr/>
        </p:nvSpPr>
        <p:spPr>
          <a:xfrm>
            <a:off x="1794200" y="4736775"/>
            <a:ext cx="28683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Landsat scene grid</a:t>
            </a:r>
            <a:endParaRPr sz="1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Pricing</a:t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Reinforces focus on performance: </a:t>
            </a:r>
            <a:r>
              <a:rPr b="1" lang="en"/>
              <a:t>faster responses = less cost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USGS Topo: ~$30/million requests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NAIP: ~$30/million requests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Landsat: $25/million requests (</a:t>
            </a:r>
            <a:r>
              <a:rPr b="1" lang="en"/>
              <a:t>per band</a:t>
            </a:r>
            <a:r>
              <a:rPr lang="en"/>
              <a:t>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Terrain mesh: ~$12/million (from Terrain Tiles)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Possible to decrease further with caching</a:t>
            </a:r>
            <a:endParaRPr/>
          </a:p>
        </p:txBody>
      </p:sp>
      <p:sp>
        <p:nvSpPr>
          <p:cNvPr id="198" name="Google Shape;198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because of USGS, USDA, AWS, and others!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https://www.cogeo.org/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100"/>
              <a:t>COG Talk (Vincent Sarago):</a:t>
            </a:r>
            <a:r>
              <a:rPr lang="en"/>
              <a:t>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https://medium.com/devseed/cog-talk-part-1-whats-new-941facbcd3d1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100"/>
              <a:t>Blog:</a:t>
            </a:r>
            <a:r>
              <a:rPr lang="en"/>
              <a:t>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https://kylebarron.dev/blog</a:t>
            </a:r>
            <a:r>
              <a:rPr lang="en"/>
              <a:t> </a:t>
            </a:r>
            <a:r>
              <a:rPr lang="en" sz="1100"/>
              <a:t>(more posts in progress)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Twitter: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@kylebarron2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I’m excited about COG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46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Cloud-Optimized GeoTIFFs (COG) support efficient data streaming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Huge collections of data in COG public on S3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Browser is the future: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How to move data efficiently?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Request COG directly from browser?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Serverless in the middle: low-latency to S3; combine + reproject to </a:t>
            </a:r>
            <a:r>
              <a:rPr lang="en" sz="1600"/>
              <a:t>W</a:t>
            </a:r>
            <a:r>
              <a:rPr lang="en" sz="1600"/>
              <a:t>eb </a:t>
            </a:r>
            <a:r>
              <a:rPr lang="en" sz="1600"/>
              <a:t>M</a:t>
            </a:r>
            <a:r>
              <a:rPr lang="en" sz="1600"/>
              <a:t>ercator</a:t>
            </a:r>
            <a:endParaRPr sz="16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250" y="848050"/>
            <a:ext cx="327204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0" r="13547" t="15182"/>
          <a:stretch/>
        </p:blipFill>
        <p:spPr>
          <a:xfrm>
            <a:off x="3933775" y="0"/>
            <a:ext cx="5210324" cy="361783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169475" y="127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USGS Topo Maps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69475" y="699900"/>
            <a:ext cx="3323400" cy="14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- 180,000 USGS Topographic Maps from 1884 to 2006 in COG format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 </a:t>
            </a:r>
            <a:r>
              <a:rPr lang="en"/>
              <a:t>Remove map collar on the fly</a:t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5713975" y="4275300"/>
            <a:ext cx="34299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https://github.com/kylebarron/usgs-topo-tiler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https://github.com/kylebarron/usgs-topo-mosaic</a:t>
            </a:r>
            <a:endParaRPr sz="100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1175" y="4356600"/>
            <a:ext cx="352800" cy="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5282800" y="4790700"/>
            <a:ext cx="38613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Live demo: </a:t>
            </a:r>
            <a:r>
              <a:rPr b="1" lang="en" sz="1100" u="sng">
                <a:solidFill>
                  <a:schemeClr val="hlink"/>
                </a:solidFill>
                <a:hlinkClick r:id="rId7"/>
              </a:rPr>
              <a:t>https://kylebarron.dev/usgs-topo-mosaic</a:t>
            </a:r>
            <a:endParaRPr b="1" sz="11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7832" y="1972850"/>
            <a:ext cx="3527993" cy="317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USGS Elevation Data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3999900" cy="30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USGS elevation data recently moved to COG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Resolutions: from 2 arc-second to 1 meter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 Terrain mesh, hillshade, aspect map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413325" y="4291725"/>
            <a:ext cx="4140000" cy="85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https://github.com/kylebarron/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dem-tiler</a:t>
            </a:r>
            <a:r>
              <a:rPr lang="en" sz="1000"/>
              <a:t> (server)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https://github.com/kylebarron/pymartini</a:t>
            </a:r>
            <a:r>
              <a:rPr lang="en" sz="1000">
                <a:solidFill>
                  <a:schemeClr val="dk1"/>
                </a:solidFill>
              </a:rPr>
              <a:t> (terrain mesh)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https://github.com/kylebarron/quantized-mesh-encoder</a:t>
            </a:r>
            <a:r>
              <a:rPr lang="en" sz="1000">
                <a:solidFill>
                  <a:schemeClr val="dk1"/>
                </a:solidFill>
              </a:rPr>
              <a:t> (encode mesh)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525" y="4678825"/>
            <a:ext cx="352800" cy="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4832400" y="456887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Live d</a:t>
            </a:r>
            <a:r>
              <a:rPr b="1" lang="en" sz="1000"/>
              <a:t>emo: </a:t>
            </a:r>
            <a:r>
              <a:rPr b="1" lang="en" sz="1000" u="sng">
                <a:solidFill>
                  <a:schemeClr val="hlink"/>
                </a:solidFill>
                <a:hlinkClick r:id="rId8"/>
              </a:rPr>
              <a:t>https://kylebarron.dev/quantized-mesh-encoder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(Uses AWS Terrain Tiles)</a:t>
            </a:r>
            <a:endParaRPr sz="1000"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46350" y="9402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15853" r="0" t="0"/>
          <a:stretch/>
        </p:blipFill>
        <p:spPr>
          <a:xfrm>
            <a:off x="4445024" y="0"/>
            <a:ext cx="469897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NAIP Imagery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High resolution 60cm to 1m by USDA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- 2011 to 2018 in public S3 bucket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- 3 year repeat cycle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 Future work: 4-band RGB+NIR now in COG</a:t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568900" y="4654225"/>
            <a:ext cx="3758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https://github.com/kylebarron/naip-cogeo-mosaic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Live demo: </a:t>
            </a:r>
            <a:r>
              <a:rPr b="1"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https://kylebarron.dev/naip-cogeo-mosaic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9475" y="4654225"/>
            <a:ext cx="352800" cy="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208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NAIP Imagery</a:t>
            </a:r>
            <a:endParaRPr/>
          </a:p>
        </p:txBody>
      </p:sp>
      <p:sp>
        <p:nvSpPr>
          <p:cNvPr id="100" name="Google Shape;100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8700" y="390825"/>
            <a:ext cx="5815800" cy="436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311700" y="836000"/>
            <a:ext cx="2352000" cy="14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NAIP imagery overlaid on terrain mesh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488" y="0"/>
            <a:ext cx="44815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Landsat 8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imagery since 2013, 16 day repeat cycle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30-meter spectral resolution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Landsat Collection 2 coming in 2020; COG for all data since 1972</a:t>
            </a:r>
            <a:endParaRPr/>
          </a:p>
        </p:txBody>
      </p:sp>
      <p:sp>
        <p:nvSpPr>
          <p:cNvPr id="110" name="Google Shape;110;p19"/>
          <p:cNvSpPr txBox="1"/>
          <p:nvPr/>
        </p:nvSpPr>
        <p:spPr>
          <a:xfrm>
            <a:off x="555850" y="4313625"/>
            <a:ext cx="4106700" cy="8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https://github.com/kylebarron/landsat8.earth</a:t>
            </a:r>
            <a:r>
              <a:rPr lang="en" sz="1000"/>
              <a:t> (Website)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https://github.com/kylebarron/landsat-cogeo-mosaic</a:t>
            </a:r>
            <a:r>
              <a:rPr lang="en" sz="900"/>
              <a:t> </a:t>
            </a:r>
            <a:r>
              <a:rPr lang="en" sz="1000"/>
              <a:t>(Mosaic creation)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https://github.com/kylebarron/landsat-mosaic-tiler</a:t>
            </a:r>
            <a:r>
              <a:rPr lang="en" sz="800"/>
              <a:t> </a:t>
            </a:r>
            <a:r>
              <a:rPr lang="en" sz="1000"/>
              <a:t>(Serverless tiler)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Live demo: </a:t>
            </a:r>
            <a:r>
              <a:rPr b="1" lang="en" sz="10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https://landsat8.earth</a:t>
            </a:r>
            <a:endParaRPr b="1" sz="10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9475" y="4654225"/>
            <a:ext cx="352800" cy="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 requests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550" y="572700"/>
            <a:ext cx="6808902" cy="457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325" y="572700"/>
            <a:ext cx="6681363" cy="457079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type="title"/>
          </p:nvPr>
        </p:nvSpPr>
        <p:spPr>
          <a:xfrm>
            <a:off x="2017350" y="0"/>
            <a:ext cx="510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image band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